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859" r:id="rId3"/>
    <p:sldId id="1238" r:id="rId4"/>
    <p:sldId id="1242" r:id="rId5"/>
    <p:sldId id="1243" r:id="rId6"/>
    <p:sldId id="1284" r:id="rId7"/>
    <p:sldId id="1244" r:id="rId8"/>
    <p:sldId id="1285" r:id="rId9"/>
    <p:sldId id="1245" r:id="rId10"/>
    <p:sldId id="1247" r:id="rId11"/>
    <p:sldId id="1249" r:id="rId12"/>
    <p:sldId id="1250" r:id="rId13"/>
    <p:sldId id="1252" r:id="rId14"/>
    <p:sldId id="1286" r:id="rId15"/>
    <p:sldId id="1288" r:id="rId16"/>
    <p:sldId id="1287" r:id="rId17"/>
    <p:sldId id="1291" r:id="rId18"/>
    <p:sldId id="1292" r:id="rId19"/>
    <p:sldId id="1289" r:id="rId20"/>
    <p:sldId id="1293" r:id="rId21"/>
    <p:sldId id="1290" r:id="rId22"/>
    <p:sldId id="1254" r:id="rId23"/>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16.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合成高分子</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合成高分子的基本方法</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2"/>
          <a:stretch>
            <a:fillRect/>
          </a:stretch>
        </p:blipFill>
        <p:spPr>
          <a:xfrm>
            <a:off x="377434" y="1556792"/>
            <a:ext cx="1240790" cy="435610"/>
          </a:xfrm>
          <a:prstGeom prst="rect">
            <a:avLst/>
          </a:prstGeom>
        </p:spPr>
      </p:pic>
      <p:sp>
        <p:nvSpPr>
          <p:cNvPr id="5" name="内容占位符 4"/>
          <p:cNvSpPr>
            <a:spLocks noGrp="1"/>
          </p:cNvSpPr>
          <p:nvPr>
            <p:ph idx="1"/>
          </p:nvPr>
        </p:nvSpPr>
        <p:spPr>
          <a:xfrm>
            <a:off x="360854" y="1412776"/>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加成聚合</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巧记加聚反应产物的书写方法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）单烯加聚双改单，链节主链两个碳，其他部分连原碳，写成支链不改变。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）共轭双键（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由一个单链隔开的两个双键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）要加聚，链节四碳要牢记，两端双键变单键，中间单键变双键，其他部分连原碳，写成支链不改变。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）共聚链节灵活写，规律总结两方面，开键加聚成长链，断开之处前后连，链节再加方括号，聚合度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跟后面。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7" name="图片 6"/>
          <p:cNvPicPr>
            <a:picLocks noChangeAspect="1"/>
          </p:cNvPicPr>
          <p:nvPr/>
        </p:nvPicPr>
        <p:blipFill>
          <a:blip r:embed="rId3"/>
          <a:stretch>
            <a:fillRect/>
          </a:stretch>
        </p:blipFill>
        <p:spPr>
          <a:xfrm>
            <a:off x="7103318" y="3252242"/>
            <a:ext cx="1850839" cy="30480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由加聚物推断单体的方法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）凡链节的主链只有两个碳原子（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无其他原子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）的聚合物，其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单体必为一种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，将链节两端两个半键向内闭合即可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811487" y="2996952"/>
            <a:ext cx="6329710" cy="153569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754326"/>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）凡链节主链上只有四个碳原子（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无其他原子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），且链节无双键的聚合物，其</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单体必为两种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，在链节正中央划线断开，然后将左右两个半键向内闭合即可。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单体为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982638" y="1978915"/>
            <a:ext cx="3984070" cy="1043063"/>
          </a:xfrm>
          <a:prstGeom prst="rect">
            <a:avLst/>
          </a:prstGeom>
        </p:spPr>
      </p:pic>
      <p:pic>
        <p:nvPicPr>
          <p:cNvPr id="3" name="图片 2"/>
          <p:cNvPicPr>
            <a:picLocks noChangeAspect="1"/>
          </p:cNvPicPr>
          <p:nvPr/>
        </p:nvPicPr>
        <p:blipFill>
          <a:blip r:embed="rId2"/>
          <a:stretch>
            <a:fillRect/>
          </a:stretch>
        </p:blipFill>
        <p:spPr>
          <a:xfrm>
            <a:off x="6527254" y="1945834"/>
            <a:ext cx="3277574" cy="110922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876776"/>
            <a:ext cx="11485848" cy="577081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）凡链节主链中只有多个碳原子，并存在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结构的聚合物，其规律是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有双键，四个碳；无双键，两个碳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。从一端划线断开，隔一键断一键，然后将左右两个半键闭合，即</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单双键互换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）由加聚物推断单体的方法可简要总结为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两两一组，组间断一键，组内加一键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6743278" y="761053"/>
            <a:ext cx="1301141" cy="795739"/>
          </a:xfrm>
          <a:prstGeom prst="rect">
            <a:avLst/>
          </a:prstGeom>
        </p:spPr>
      </p:pic>
      <p:pic>
        <p:nvPicPr>
          <p:cNvPr id="3" name="图片 2"/>
          <p:cNvPicPr>
            <a:picLocks noChangeAspect="1"/>
          </p:cNvPicPr>
          <p:nvPr/>
        </p:nvPicPr>
        <p:blipFill>
          <a:blip r:embed="rId2"/>
          <a:stretch>
            <a:fillRect/>
          </a:stretch>
        </p:blipFill>
        <p:spPr>
          <a:xfrm>
            <a:off x="2638822" y="2817589"/>
            <a:ext cx="6323543" cy="254373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82700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上海复旦大学附属复兴中学高三开学考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）毛绒玩具深受一部分年轻人的喜爱。毛绒玩具使用的材料之一为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树脂，结构简式如图所示。下列有关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树脂的说法正确的是（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易溶于水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其单体之一为乙炔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种单体通过加聚反应制备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其中一种单体可制备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顺丁橡胶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926854" y="2852936"/>
            <a:ext cx="5748675" cy="141942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树脂结构中亲水基很少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故难溶于水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无双键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两个碳</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可将图中链节划线断开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然后将半键闭合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即单双键互换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则形成该高分子的单体有 </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丁二烯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顺丁橡胶的单体为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丁二烯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414790" y="908720"/>
            <a:ext cx="983615" cy="350520"/>
          </a:xfrm>
          <a:prstGeom prst="rect">
            <a:avLst/>
          </a:prstGeom>
        </p:spPr>
      </p:pic>
      <p:pic>
        <p:nvPicPr>
          <p:cNvPr id="5" name="24答案.eps" descr="id:2147491616;FounderCES"/>
          <p:cNvPicPr/>
          <p:nvPr/>
        </p:nvPicPr>
        <p:blipFill>
          <a:blip r:embed="rId2"/>
          <a:stretch>
            <a:fillRect/>
          </a:stretch>
        </p:blipFill>
        <p:spPr>
          <a:xfrm>
            <a:off x="360854" y="4368994"/>
            <a:ext cx="983615" cy="350520"/>
          </a:xfrm>
          <a:prstGeom prst="rect">
            <a:avLst/>
          </a:prstGeom>
        </p:spPr>
      </p:pic>
      <p:sp>
        <p:nvSpPr>
          <p:cNvPr id="2" name="矩形 1"/>
          <p:cNvSpPr/>
          <p:nvPr/>
        </p:nvSpPr>
        <p:spPr>
          <a:xfrm>
            <a:off x="1558702" y="4221088"/>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235421" y="1904976"/>
            <a:ext cx="2571753" cy="519545"/>
          </a:xfrm>
          <a:prstGeom prst="rect">
            <a:avLst/>
          </a:prstGeom>
        </p:spPr>
      </p:pic>
      <p:pic>
        <p:nvPicPr>
          <p:cNvPr id="7" name="图片 6"/>
          <p:cNvPicPr>
            <a:picLocks noChangeAspect="1"/>
          </p:cNvPicPr>
          <p:nvPr/>
        </p:nvPicPr>
        <p:blipFill>
          <a:blip r:embed="rId4"/>
          <a:stretch>
            <a:fillRect/>
          </a:stretch>
        </p:blipFill>
        <p:spPr>
          <a:xfrm>
            <a:off x="5663158" y="1964990"/>
            <a:ext cx="3732068" cy="484909"/>
          </a:xfrm>
          <a:prstGeom prst="rect">
            <a:avLst/>
          </a:prstGeom>
        </p:spPr>
      </p:pic>
      <p:pic>
        <p:nvPicPr>
          <p:cNvPr id="8" name="图片 7"/>
          <p:cNvPicPr>
            <a:picLocks noChangeAspect="1"/>
          </p:cNvPicPr>
          <p:nvPr/>
        </p:nvPicPr>
        <p:blipFill>
          <a:blip r:embed="rId5"/>
          <a:stretch>
            <a:fillRect/>
          </a:stretch>
        </p:blipFill>
        <p:spPr>
          <a:xfrm>
            <a:off x="1309102" y="2564904"/>
            <a:ext cx="1674568" cy="12666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08817"/>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加聚物推断单体的</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方法</a:t>
            </a: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提分绝招A.eps" descr="id:2147495243;FounderCES"/>
          <p:cNvPicPr/>
          <p:nvPr/>
        </p:nvPicPr>
        <p:blipFill>
          <a:blip r:embed="rId1"/>
          <a:stretch>
            <a:fillRect/>
          </a:stretch>
        </p:blipFill>
        <p:spPr>
          <a:xfrm>
            <a:off x="375428" y="866697"/>
            <a:ext cx="1962150" cy="446405"/>
          </a:xfrm>
          <a:prstGeom prst="rect">
            <a:avLst/>
          </a:prstGeom>
        </p:spPr>
      </p:pic>
      <p:pic>
        <p:nvPicPr>
          <p:cNvPr id="2" name="图片 1"/>
          <p:cNvPicPr>
            <a:picLocks noChangeAspect="1"/>
          </p:cNvPicPr>
          <p:nvPr/>
        </p:nvPicPr>
        <p:blipFill>
          <a:blip r:embed="rId2"/>
          <a:stretch>
            <a:fillRect/>
          </a:stretch>
        </p:blipFill>
        <p:spPr>
          <a:xfrm>
            <a:off x="2566814" y="1484784"/>
            <a:ext cx="6301393" cy="289799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sp>
        <p:nvSpPr>
          <p:cNvPr id="6" name="内容占位符 5"/>
          <p:cNvSpPr>
            <a:spLocks noGrp="1"/>
          </p:cNvSpPr>
          <p:nvPr>
            <p:ph idx="1"/>
          </p:nvPr>
        </p:nvSpPr>
        <p:spPr>
          <a:xfrm>
            <a:off x="360854" y="692696"/>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缩合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聚合反应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缩聚反应的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566814" y="1988840"/>
            <a:ext cx="5708602" cy="396044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加聚反应和缩聚反应的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32863" y="1412777"/>
          <a:ext cx="11350975" cy="5033820"/>
        </p:xfrm>
        <a:graphic>
          <a:graphicData uri="http://schemas.openxmlformats.org/drawingml/2006/table">
            <a:tbl>
              <a:tblPr firstRow="1" firstCol="1" bandRow="1"/>
              <a:tblGrid>
                <a:gridCol w="2061943"/>
                <a:gridCol w="4176465"/>
                <a:gridCol w="5112567"/>
              </a:tblGrid>
              <a:tr h="453732">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加聚反应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缩聚反应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61004">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单体特征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含不饱和键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alt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至少含两个特征基团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b="1">
                          <a:solidFill>
                            <a:srgbClr val="000000"/>
                          </a:solidFill>
                          <a:effectLst/>
                          <a:latin typeface="楷体"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73176">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单体种类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含碳碳双键或碳碳三键的有机物等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酚和醛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二元酸和二元醇、氨基酸等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3732">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聚合方式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通过不饱和键加成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通过缩合脱去小分子而连接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73176">
                <a:tc>
                  <a:txBody>
                    <a:bodyPr/>
                    <a:lstStyle/>
                    <a:p>
                      <a:pPr algn="ctr" hangingPunct="0">
                        <a:lnSpc>
                          <a:spcPct val="13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聚合物特征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高聚物的链节与单体具有相同的化学组成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高聚物的链节和单体通常具有不同的化学组成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3732">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高聚物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高聚物和小分子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 name="图片 2"/>
          <p:cNvPicPr>
            <a:picLocks noChangeAspect="1"/>
          </p:cNvPicPr>
          <p:nvPr/>
        </p:nvPicPr>
        <p:blipFill>
          <a:blip r:embed="rId1"/>
          <a:stretch>
            <a:fillRect/>
          </a:stretch>
        </p:blipFill>
        <p:spPr>
          <a:xfrm>
            <a:off x="4727054" y="2348880"/>
            <a:ext cx="1171464" cy="763838"/>
          </a:xfrm>
          <a:prstGeom prst="rect">
            <a:avLst/>
          </a:prstGeom>
        </p:spPr>
      </p:pic>
      <p:pic>
        <p:nvPicPr>
          <p:cNvPr id="5" name="图片 4"/>
          <p:cNvPicPr>
            <a:picLocks noChangeAspect="1"/>
          </p:cNvPicPr>
          <p:nvPr/>
        </p:nvPicPr>
        <p:blipFill>
          <a:blip r:embed="rId2"/>
          <a:stretch>
            <a:fillRect/>
          </a:stretch>
        </p:blipFill>
        <p:spPr>
          <a:xfrm>
            <a:off x="7679382" y="2636912"/>
            <a:ext cx="1325700" cy="82994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64704"/>
            <a:ext cx="11485848" cy="587375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聚乳酸（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结构简式如图所示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）具有良好的生物相容性和生物可吸收性，可用于手术缝合线、骨科固定材料、药物缓释材料。下列说法错误的是（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形成该聚合物的单体的分子式为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该聚合物的重复结构单元为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聚乳酸的相对分子质量通常在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分子中碳原子的杂化类型有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sp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4079240" y="1916430"/>
            <a:ext cx="3234055" cy="1730375"/>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511030" y="4071192"/>
            <a:ext cx="2758419" cy="143125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286894" y="548680"/>
            <a:ext cx="4885783" cy="683099"/>
          </a:xfrm>
          <a:prstGeom prst="rect">
            <a:avLst/>
          </a:prstGeom>
        </p:spPr>
      </p:pic>
      <p:pic>
        <p:nvPicPr>
          <p:cNvPr id="2" name="图片 1"/>
          <p:cNvPicPr>
            <a:picLocks noChangeAspect="1"/>
          </p:cNvPicPr>
          <p:nvPr/>
        </p:nvPicPr>
        <p:blipFill>
          <a:blip r:embed="rId2"/>
          <a:stretch>
            <a:fillRect/>
          </a:stretch>
        </p:blipFill>
        <p:spPr>
          <a:xfrm>
            <a:off x="3398270" y="1231779"/>
            <a:ext cx="5170875" cy="536557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5030"/>
          </a:xfrm>
        </p:spPr>
        <p:txBody>
          <a:bodyPr/>
          <a:lstStyle/>
          <a:p>
            <a:pPr indent="982980" hangingPunct="0">
              <a:spcAft>
                <a:spcPts val="0"/>
              </a:spcAft>
            </a:pP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聚</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乳酸的单体为乳酸</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乳酸的结构简式为</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u="wavy"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分子式</a:t>
            </a: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为</a:t>
            </a:r>
            <a:endPar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indent="982980" hangingPunct="0">
              <a:spcAft>
                <a:spcPts val="0"/>
              </a:spcAft>
            </a:pPr>
            <a:endParaRPr lang="en-US"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u="wavy"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u="wavy"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u="wavy"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该聚合物的重复结构单元</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聚乳酸属于</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高分子化合物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高分子化合物的相对分子质量通常在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聚乳酸分子中全部形成单键的碳原子的杂化类型为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形成一个双键和两个单键的碳原子的杂化类型为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sym typeface="+mn-ea"/>
              </a:rPr>
              <a:t>正确</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58;FounderCES"/>
          <p:cNvPicPr/>
          <p:nvPr/>
        </p:nvPicPr>
        <p:blipFill>
          <a:blip r:embed="rId1"/>
          <a:stretch>
            <a:fillRect/>
          </a:stretch>
        </p:blipFill>
        <p:spPr>
          <a:xfrm>
            <a:off x="406574" y="950625"/>
            <a:ext cx="892175" cy="318135"/>
          </a:xfrm>
          <a:prstGeom prst="rect">
            <a:avLst/>
          </a:prstGeom>
        </p:spPr>
      </p:pic>
      <p:pic>
        <p:nvPicPr>
          <p:cNvPr id="5" name="图片 4"/>
          <p:cNvPicPr>
            <a:picLocks noChangeAspect="1"/>
          </p:cNvPicPr>
          <p:nvPr/>
        </p:nvPicPr>
        <p:blipFill>
          <a:blip r:embed="rId2"/>
          <a:stretch>
            <a:fillRect/>
          </a:stretch>
        </p:blipFill>
        <p:spPr>
          <a:xfrm>
            <a:off x="406574" y="4254694"/>
            <a:ext cx="1047418" cy="377331"/>
          </a:xfrm>
          <a:prstGeom prst="rect">
            <a:avLst/>
          </a:prstGeom>
        </p:spPr>
      </p:pic>
      <p:sp>
        <p:nvSpPr>
          <p:cNvPr id="2" name="矩形 1"/>
          <p:cNvSpPr/>
          <p:nvPr/>
        </p:nvSpPr>
        <p:spPr>
          <a:xfrm>
            <a:off x="1567286" y="4013445"/>
            <a:ext cx="386080" cy="645160"/>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B</a:t>
            </a:r>
            <a:endParaRPr lang="zh-CN" altLang="zh-CN" sz="1050" dirty="0">
              <a:solidFill>
                <a:srgbClr val="000000"/>
              </a:solidFill>
              <a:cs typeface="Times New Roman" panose="02020603050405020304" pitchFamily="18" charset="0"/>
            </a:endParaRPr>
          </a:p>
        </p:txBody>
      </p:sp>
      <p:pic>
        <p:nvPicPr>
          <p:cNvPr id="6" name="图片 5"/>
          <p:cNvPicPr/>
          <p:nvPr/>
        </p:nvPicPr>
        <p:blipFill>
          <a:blip r:embed="rId3"/>
          <a:stretch>
            <a:fillRect/>
          </a:stretch>
        </p:blipFill>
        <p:spPr>
          <a:xfrm>
            <a:off x="6599555" y="1390650"/>
            <a:ext cx="1967865" cy="11512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缩聚物</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及其单体的互推方法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由单体推缩聚物。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单单体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可用如下方法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双单体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HOOC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可用如下方法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由缩聚物推单体。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去掉缩聚物结构简式中的方括号与</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断开结构中的酰胺键或酯基等。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在断开的羰基碳原子上连接</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在氧或氮原子上连接</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即为单体小分子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5300;FounderCES"/>
          <p:cNvPicPr/>
          <p:nvPr/>
        </p:nvPicPr>
        <p:blipFill>
          <a:blip r:embed="rId1"/>
          <a:stretch>
            <a:fillRect/>
          </a:stretch>
        </p:blipFill>
        <p:spPr>
          <a:xfrm>
            <a:off x="478582" y="908720"/>
            <a:ext cx="1793875" cy="393065"/>
          </a:xfrm>
          <a:prstGeom prst="rect">
            <a:avLst/>
          </a:prstGeom>
        </p:spPr>
      </p:pic>
      <p:pic>
        <p:nvPicPr>
          <p:cNvPr id="2" name="图片 1"/>
          <p:cNvPicPr>
            <a:picLocks noChangeAspect="1"/>
          </p:cNvPicPr>
          <p:nvPr/>
        </p:nvPicPr>
        <p:blipFill>
          <a:blip r:embed="rId2">
            <a:clrChange>
              <a:clrFrom>
                <a:srgbClr val="E3F2E7"/>
              </a:clrFrom>
              <a:clrTo>
                <a:srgbClr val="E3F2E7">
                  <a:alpha val="0"/>
                </a:srgbClr>
              </a:clrTo>
            </a:clrChange>
          </a:blip>
          <a:stretch>
            <a:fillRect/>
          </a:stretch>
        </p:blipFill>
        <p:spPr>
          <a:xfrm>
            <a:off x="2422798" y="1628800"/>
            <a:ext cx="2000101" cy="1306517"/>
          </a:xfrm>
          <a:prstGeom prst="rect">
            <a:avLst/>
          </a:prstGeom>
        </p:spPr>
      </p:pic>
      <p:pic>
        <p:nvPicPr>
          <p:cNvPr id="5" name="图片 4"/>
          <p:cNvPicPr>
            <a:picLocks noChangeAspect="1"/>
          </p:cNvPicPr>
          <p:nvPr/>
        </p:nvPicPr>
        <p:blipFill>
          <a:blip r:embed="rId3"/>
          <a:stretch>
            <a:fillRect/>
          </a:stretch>
        </p:blipFill>
        <p:spPr>
          <a:xfrm>
            <a:off x="7031310" y="3706659"/>
            <a:ext cx="3268981" cy="130651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33462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加成聚合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有机高分子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高分子的相对分子质量比一般有机化合物大得多，</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通常在</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以上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合成高分子的基本方法包括</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加成聚合反应与缩合聚合反应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，前者一般是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含有双键的烯类单体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发生的聚合反应，后者一般是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含有两个（</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或两个以上</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）官能团的单体之间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发生的聚合反应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
        <p:nvSpPr>
          <p:cNvPr id="6" name="内容占位符 3"/>
          <p:cNvSpPr txBox="1"/>
          <p:nvPr/>
        </p:nvSpPr>
        <p:spPr bwMode="auto">
          <a:xfrm>
            <a:off x="360854" y="4868976"/>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高分子可由加聚反应或缩聚反应生成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高分子均为混合物。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5159;FounderCES"/>
          <p:cNvPicPr/>
          <p:nvPr/>
        </p:nvPicPr>
        <p:blipFill>
          <a:blip r:embed="rId3"/>
          <a:stretch>
            <a:fillRect/>
          </a:stretch>
        </p:blipFill>
        <p:spPr>
          <a:xfrm>
            <a:off x="380810" y="4949772"/>
            <a:ext cx="1774190" cy="41465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764704"/>
            <a:ext cx="11485848" cy="532068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加成聚合反应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在一定条件下，含有不饱和键的单体通过相互加成的方式生成高分子的反应称为加成聚合反应，简称加聚反应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其中，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链节，又称重复结构单元，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聚合</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且聚合物的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平均相对分子质量＝链节的相对质量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2854846" y="2399525"/>
            <a:ext cx="5503175" cy="1459880"/>
          </a:xfrm>
          <a:prstGeom prst="rect">
            <a:avLst/>
          </a:prstGeom>
        </p:spPr>
      </p:pic>
      <p:pic>
        <p:nvPicPr>
          <p:cNvPr id="7" name="图片 6"/>
          <p:cNvPicPr>
            <a:picLocks noChangeAspect="1"/>
          </p:cNvPicPr>
          <p:nvPr/>
        </p:nvPicPr>
        <p:blipFill>
          <a:blip r:embed="rId2"/>
          <a:stretch>
            <a:fillRect/>
          </a:stretch>
        </p:blipFill>
        <p:spPr>
          <a:xfrm>
            <a:off x="1918742" y="4221088"/>
            <a:ext cx="1438411" cy="966096"/>
          </a:xfrm>
          <a:prstGeom prst="rect">
            <a:avLst/>
          </a:prstGeom>
        </p:spPr>
      </p:pic>
      <p:pic>
        <p:nvPicPr>
          <p:cNvPr id="8" name="图片 7"/>
          <p:cNvPicPr>
            <a:picLocks noChangeAspect="1"/>
          </p:cNvPicPr>
          <p:nvPr/>
        </p:nvPicPr>
        <p:blipFill>
          <a:blip r:embed="rId3"/>
          <a:stretch>
            <a:fillRect/>
          </a:stretch>
        </p:blipFill>
        <p:spPr>
          <a:xfrm>
            <a:off x="4708645" y="4216943"/>
            <a:ext cx="1795575" cy="8262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加成聚合反应的特点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）单体一般含有碳碳双键、碳碳三键等不饱和键。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）没有小分子物质生成，</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原子利用率为</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）一般链节的主链中只含有碳原子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p:nvPr/>
        </p:nvSpPr>
        <p:spPr bwMode="auto">
          <a:xfrm>
            <a:off x="360854" y="3112908"/>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碳碳双键和碳碳三键等均能发生加聚反应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单体中碳原子和高分子链节主链中碳原子的杂化方式会发生变化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判断加聚物单体可运用</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断键再合键</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的方法。</a:t>
            </a:r>
            <a:endParaRPr lang="zh-CN" altLang="en-US"/>
          </a:p>
        </p:txBody>
      </p:sp>
      <p:pic>
        <p:nvPicPr>
          <p:cNvPr id="4" name="温馨提示.eps" descr="id:2147491492;FounderCES"/>
          <p:cNvPicPr/>
          <p:nvPr/>
        </p:nvPicPr>
        <p:blipFill>
          <a:blip r:embed="rId1"/>
          <a:stretch>
            <a:fillRect/>
          </a:stretch>
        </p:blipFill>
        <p:spPr>
          <a:xfrm>
            <a:off x="478582" y="3244938"/>
            <a:ext cx="1946910" cy="38227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3346237"/>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缩合</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聚合反应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由单体分子间通过缩合反应生成高分子的反应称为缩合聚合反应，简称缩聚反应。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常见的缩聚反应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羟基酸</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缩聚</a:t>
            </a:r>
            <a:endParaRPr lang="zh-CN" altLang="en-US"/>
          </a:p>
        </p:txBody>
      </p:sp>
      <p:pic>
        <p:nvPicPr>
          <p:cNvPr id="2" name="图片 1"/>
          <p:cNvPicPr>
            <a:picLocks noChangeAspect="1"/>
          </p:cNvPicPr>
          <p:nvPr/>
        </p:nvPicPr>
        <p:blipFill>
          <a:blip r:embed="rId2">
            <a:clrChange>
              <a:clrFrom>
                <a:srgbClr val="FFFFFF"/>
              </a:clrFrom>
              <a:clrTo>
                <a:srgbClr val="FFFFFF">
                  <a:alpha val="0"/>
                </a:srgbClr>
              </a:clrTo>
            </a:clrChange>
          </a:blip>
          <a:srcRect b="23731"/>
          <a:stretch>
            <a:fillRect/>
          </a:stretch>
        </p:blipFill>
        <p:spPr>
          <a:xfrm>
            <a:off x="2206625" y="4004945"/>
            <a:ext cx="7522210" cy="1800168"/>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rcRect t="73955" r="70091"/>
          <a:stretch>
            <a:fillRect/>
          </a:stretch>
        </p:blipFill>
        <p:spPr>
          <a:xfrm>
            <a:off x="9479915" y="4580890"/>
            <a:ext cx="2249805" cy="6146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醇酸缩聚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90550" y="3645024"/>
            <a:ext cx="250421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a:t>
            </a:r>
            <a:r>
              <a:rPr lang="zh-CN" altLang="zh-CN" sz="2400">
                <a:solidFill>
                  <a:srgbClr val="000000"/>
                </a:solidFill>
                <a:highlight>
                  <a:srgbClr val="FFFF00"/>
                </a:highlight>
                <a:cs typeface="Times New Roman" panose="02020603050405020304" pitchFamily="18" charset="0"/>
              </a:rPr>
              <a:t>氨基酸缩聚</a:t>
            </a:r>
            <a:endParaRPr lang="zh-CN" altLang="zh-CN" sz="1050">
              <a:solidFill>
                <a:srgbClr val="000000"/>
              </a:solidFill>
              <a:cs typeface="Times New Roman" panose="02020603050405020304" pitchFamily="18" charset="0"/>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2278782" y="1264887"/>
            <a:ext cx="6025583" cy="2218445"/>
          </a:xfrm>
          <a:prstGeom prst="rect">
            <a:avLst/>
          </a:prstGeom>
        </p:spPr>
      </p:pic>
      <p:pic>
        <p:nvPicPr>
          <p:cNvPr id="5" name="图片 4"/>
          <p:cNvPicPr>
            <a:picLocks noChangeAspect="1"/>
          </p:cNvPicPr>
          <p:nvPr/>
        </p:nvPicPr>
        <p:blipFill>
          <a:blip r:embed="rId2"/>
          <a:stretch>
            <a:fillRect/>
          </a:stretch>
        </p:blipFill>
        <p:spPr>
          <a:xfrm>
            <a:off x="2782838" y="3968822"/>
            <a:ext cx="6037293" cy="264782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胺酸</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缩聚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733608" y="1786176"/>
            <a:ext cx="6740341" cy="160913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常见的发生缩聚反应的官能团有羟基、羧基、氨基等。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加聚反应和缩聚反应的特征区别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是否有小分子生成。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加聚物一般不写端基原子或原子团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但缩聚物一般应写出端基原子或原子团</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5187;FounderCES"/>
          <p:cNvPicPr/>
          <p:nvPr/>
        </p:nvPicPr>
        <p:blipFill>
          <a:blip r:embed="rId1"/>
          <a:stretch>
            <a:fillRect/>
          </a:stretch>
        </p:blipFill>
        <p:spPr>
          <a:xfrm>
            <a:off x="478582" y="836712"/>
            <a:ext cx="1842135" cy="403860"/>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2594</Words>
  <Application>WPS 演示</Application>
  <PresentationFormat>自定义</PresentationFormat>
  <Paragraphs>170</Paragraphs>
  <Slides>21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21</vt:i4>
      </vt:variant>
    </vt:vector>
  </HeadingPairs>
  <TitlesOfParts>
    <vt:vector size="32" baseType="lpstr">
      <vt:lpstr>Arial</vt:lpstr>
      <vt:lpstr>宋体</vt:lpstr>
      <vt:lpstr>Wingdings</vt:lpstr>
      <vt:lpstr>Times New Roman</vt:lpstr>
      <vt:lpstr>楷体</vt:lpstr>
      <vt:lpstr>微软雅黑</vt:lpstr>
      <vt:lpstr>黑体</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606</cp:revision>
  <dcterms:created xsi:type="dcterms:W3CDTF">2020-11-06T05:24:00Z</dcterms:created>
  <dcterms:modified xsi:type="dcterms:W3CDTF">2025-11-11T06:31:55Z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41B8BB72C6904B48964FAFF674BFAE91_12</vt:lpwstr>
  </property>
</Properties>
</file>